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4FC-5703-43CD-BBBB-92AD4F6A6683}" type="datetimeFigureOut">
              <a:rPr lang="nl-NL" smtClean="0"/>
              <a:t>6-1-2019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E26-EC87-428D-953B-DEFB19722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90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4FC-5703-43CD-BBBB-92AD4F6A6683}" type="datetimeFigureOut">
              <a:rPr lang="nl-NL" smtClean="0"/>
              <a:t>6-1-2019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E26-EC87-428D-953B-DEFB19722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35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4FC-5703-43CD-BBBB-92AD4F6A6683}" type="datetimeFigureOut">
              <a:rPr lang="nl-NL" smtClean="0"/>
              <a:t>6-1-2019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E26-EC87-428D-953B-DEFB19722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4FC-5703-43CD-BBBB-92AD4F6A6683}" type="datetimeFigureOut">
              <a:rPr lang="nl-NL" smtClean="0"/>
              <a:t>6-1-2019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E26-EC87-428D-953B-DEFB19722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89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4FC-5703-43CD-BBBB-92AD4F6A6683}" type="datetimeFigureOut">
              <a:rPr lang="nl-NL" smtClean="0"/>
              <a:t>6-1-2019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E26-EC87-428D-953B-DEFB19722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73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4FC-5703-43CD-BBBB-92AD4F6A6683}" type="datetimeFigureOut">
              <a:rPr lang="nl-NL" smtClean="0"/>
              <a:t>6-1-2019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E26-EC87-428D-953B-DEFB19722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92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4FC-5703-43CD-BBBB-92AD4F6A6683}" type="datetimeFigureOut">
              <a:rPr lang="nl-NL" smtClean="0"/>
              <a:t>6-1-2019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E26-EC87-428D-953B-DEFB19722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5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4FC-5703-43CD-BBBB-92AD4F6A6683}" type="datetimeFigureOut">
              <a:rPr lang="nl-NL" smtClean="0"/>
              <a:t>6-1-2019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E26-EC87-428D-953B-DEFB19722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96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4FC-5703-43CD-BBBB-92AD4F6A6683}" type="datetimeFigureOut">
              <a:rPr lang="nl-NL" smtClean="0"/>
              <a:t>6-1-2019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E26-EC87-428D-953B-DEFB19722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62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4FC-5703-43CD-BBBB-92AD4F6A6683}" type="datetimeFigureOut">
              <a:rPr lang="nl-NL" smtClean="0"/>
              <a:t>6-1-2019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E26-EC87-428D-953B-DEFB19722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70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4FC-5703-43CD-BBBB-92AD4F6A6683}" type="datetimeFigureOut">
              <a:rPr lang="nl-NL" smtClean="0"/>
              <a:t>6-1-2019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E26-EC87-428D-953B-DEFB19722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33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94FC-5703-43CD-BBBB-92AD4F6A6683}" type="datetimeFigureOut">
              <a:rPr lang="nl-NL" smtClean="0"/>
              <a:t>6-1-2019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0DE26-EC87-428D-953B-DEFB197228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96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8Uhbfb9k0" TargetMode="External"/><Relationship Id="rId2" Type="http://schemas.openxmlformats.org/officeDocument/2006/relationships/hyperlink" Target="https://schooltv.nl/video/conserveren-hoe-kunnen-we-ons-eten-het-beste-bewar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WkY7Juc82E" TargetMode="External"/><Relationship Id="rId4" Type="http://schemas.openxmlformats.org/officeDocument/2006/relationships/hyperlink" Target="https://slideplayer.nl/slide/2879478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conserveren-hoe-kunnen-we-ons-eten-het-beste-bewaren/" TargetMode="External"/><Relationship Id="rId2" Type="http://schemas.openxmlformats.org/officeDocument/2006/relationships/hyperlink" Target="https://www.youtube.com/watch?v=c0En-_BVbG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4177"/>
            <a:ext cx="9963955" cy="238760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 Basisstof 1 + 2</a:t>
            </a:r>
            <a:br>
              <a:rPr lang="nl-NL" b="1" dirty="0" smtClean="0"/>
            </a:br>
            <a:r>
              <a:rPr lang="nl-NL" b="1" dirty="0" smtClean="0"/>
              <a:t>Voedsel – voedingsmiddelen – voedingsstoffen  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2699631"/>
            <a:ext cx="9144000" cy="1655762"/>
          </a:xfrm>
        </p:spPr>
        <p:txBody>
          <a:bodyPr/>
          <a:lstStyle/>
          <a:p>
            <a:endParaRPr lang="nl-NL" dirty="0" smtClean="0"/>
          </a:p>
          <a:p>
            <a:r>
              <a:rPr lang="nl-NL" sz="4800" dirty="0" smtClean="0"/>
              <a:t>Thema 5 Voeding en vertering</a:t>
            </a:r>
            <a:endParaRPr lang="nl-NL" sz="4800" dirty="0"/>
          </a:p>
        </p:txBody>
      </p:sp>
      <p:pic>
        <p:nvPicPr>
          <p:cNvPr id="1028" name="Picture 4" descr="Afbeeldingsresultaat voor spijsverteringsstels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202" y="1967793"/>
            <a:ext cx="2951444" cy="46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culy.nl/wp-content/uploads/2012/09/Plaatjes2-375x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22" y="4007674"/>
            <a:ext cx="35718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90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0323" y="1060584"/>
            <a:ext cx="3218645" cy="1325563"/>
          </a:xfrm>
        </p:spPr>
        <p:txBody>
          <a:bodyPr/>
          <a:lstStyle/>
          <a:p>
            <a:pPr algn="ctr"/>
            <a:r>
              <a:rPr lang="nl-NL" b="1" dirty="0" smtClean="0"/>
              <a:t>Abrikozen op siroop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3236" y="980280"/>
            <a:ext cx="6518696" cy="4889023"/>
          </a:xfrm>
        </p:spPr>
      </p:pic>
      <p:sp>
        <p:nvSpPr>
          <p:cNvPr id="5" name="Rechthoek 4"/>
          <p:cNvSpPr/>
          <p:nvPr/>
        </p:nvSpPr>
        <p:spPr>
          <a:xfrm>
            <a:off x="1430628" y="3029220"/>
            <a:ext cx="28580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prstClr val="black"/>
                </a:solidFill>
              </a:rPr>
              <a:t>Vul de tabel op pagina 21 van je boek in met de gegevens op dit etiket</a:t>
            </a:r>
          </a:p>
        </p:txBody>
      </p:sp>
    </p:spTree>
    <p:extLst>
      <p:ext uri="{BB962C8B-B14F-4D97-AF65-F5344CB8AC3E}">
        <p14:creationId xmlns:p14="http://schemas.microsoft.com/office/powerpoint/2010/main" val="107564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210579"/>
            <a:ext cx="10515600" cy="1325563"/>
          </a:xfrm>
        </p:spPr>
        <p:txBody>
          <a:bodyPr/>
          <a:lstStyle/>
          <a:p>
            <a:pPr algn="ctr"/>
            <a:r>
              <a:rPr lang="nl-NL" b="1" dirty="0" smtClean="0"/>
              <a:t>Zes verschillende soorten voedingsstoffen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0774" y="1374864"/>
            <a:ext cx="11100515" cy="3184257"/>
          </a:xfrm>
        </p:spPr>
        <p:txBody>
          <a:bodyPr/>
          <a:lstStyle/>
          <a:p>
            <a:r>
              <a:rPr lang="nl-NL" dirty="0" smtClean="0"/>
              <a:t>Eiwitten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vlees, vis, kaas, melk (dier), maar ook in bonen, zaden (plant)</a:t>
            </a:r>
          </a:p>
          <a:p>
            <a:r>
              <a:rPr lang="nl-NL" dirty="0" smtClean="0"/>
              <a:t>Koolhydraten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zetmeel (aardappelen, pasta, brood) en suiker</a:t>
            </a:r>
          </a:p>
          <a:p>
            <a:r>
              <a:rPr lang="nl-NL" dirty="0" smtClean="0"/>
              <a:t>Vetten </a:t>
            </a:r>
            <a:r>
              <a:rPr lang="nl-NL" dirty="0" smtClean="0">
                <a:sym typeface="Wingdings" panose="05000000000000000000" pitchFamily="2" charset="2"/>
              </a:rPr>
              <a:t> boter, kaas, frituurvet, olie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Mineralen  in groente, kaas, vlees, vis, melk enz.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Vitaminen  in groente, fruit, maar ook in boter en melk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bijvoorbeeld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Water  mineraalwater, thee, melk, frisdrank enz.</a:t>
            </a:r>
            <a:endParaRPr lang="nl-NL" dirty="0"/>
          </a:p>
        </p:txBody>
      </p:sp>
      <p:pic>
        <p:nvPicPr>
          <p:cNvPr id="1026" name="Picture 2" descr="Plantaardige eiwitbron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0" y="4553024"/>
            <a:ext cx="2567825" cy="218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fri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15" y="4546929"/>
            <a:ext cx="2926008" cy="219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zoute pinda'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645" y="4554725"/>
            <a:ext cx="1593978" cy="219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plantaardige chi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70" y="4552921"/>
            <a:ext cx="2424727" cy="21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72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031" y="25758"/>
            <a:ext cx="11975571" cy="1325563"/>
          </a:xfrm>
        </p:spPr>
        <p:txBody>
          <a:bodyPr/>
          <a:lstStyle/>
          <a:p>
            <a:pPr algn="ctr"/>
            <a:r>
              <a:rPr lang="nl-NL" b="1" dirty="0" smtClean="0"/>
              <a:t>Functies van de voedingsstoffen = bruikbare stoffen</a:t>
            </a:r>
            <a:endParaRPr lang="nl-NL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6" y="1325563"/>
            <a:ext cx="7772581" cy="526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870" y="3131864"/>
            <a:ext cx="457273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8577049" y="1501506"/>
            <a:ext cx="3206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Functie van de voedingsvezels?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044461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5936" y="146185"/>
            <a:ext cx="7610341" cy="1090188"/>
          </a:xfrm>
        </p:spPr>
        <p:txBody>
          <a:bodyPr/>
          <a:lstStyle/>
          <a:p>
            <a:r>
              <a:rPr lang="nl-NL" b="1" dirty="0" smtClean="0"/>
              <a:t>Welke soort heeft welke functie?</a:t>
            </a:r>
            <a:endParaRPr lang="nl-NL" b="1" dirty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10806"/>
              </p:ext>
            </p:extLst>
          </p:nvPr>
        </p:nvGraphicFramePr>
        <p:xfrm>
          <a:off x="656823" y="1236373"/>
          <a:ext cx="10985679" cy="5405326"/>
        </p:xfrm>
        <a:graphic>
          <a:graphicData uri="http://schemas.openxmlformats.org/drawingml/2006/table">
            <a:tbl>
              <a:tblPr firstRow="1" firstCol="1" bandRow="1"/>
              <a:tblGrid>
                <a:gridCol w="2606720"/>
                <a:gridCol w="3278925"/>
                <a:gridCol w="5100034"/>
              </a:tblGrid>
              <a:tr h="1069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Functie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 doen ze?</a:t>
                      </a:r>
                      <a:endParaRPr lang="nl-N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Welke </a:t>
                      </a: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voedingsstof</a:t>
                      </a:r>
                      <a:endParaRPr lang="nl-N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Bouwstoffen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l-NL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Groei </a:t>
                      </a: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nl-NL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Ontwikkeling – Herstel 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Eiwitten </a:t>
                      </a: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Koolhydraten – Vetten – Vitaminen – Mineralen – Water</a:t>
                      </a:r>
                    </a:p>
                  </a:txBody>
                  <a:tcPr marL="38448" marR="3844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63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l-NL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Brandstoffen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Energie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l-NL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Koolhydraten </a:t>
                      </a: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Vetten – Eiwitten</a:t>
                      </a:r>
                    </a:p>
                  </a:txBody>
                  <a:tcPr marL="38448" marR="3844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l-NL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Reservestoffen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l-NL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Opslag </a:t>
                      </a: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van stoffen voor later</a:t>
                      </a:r>
                    </a:p>
                  </a:txBody>
                  <a:tcPr marL="38448" marR="3844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Vetten </a:t>
                      </a: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Koolhydraten</a:t>
                      </a:r>
                    </a:p>
                  </a:txBody>
                  <a:tcPr marL="38448" marR="3844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03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l-NL" sz="2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Beschermende </a:t>
                      </a: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stoffen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Bescherming </a:t>
                      </a: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tegen ziekte</a:t>
                      </a:r>
                    </a:p>
                  </a:txBody>
                  <a:tcPr marL="38448" marR="3844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Vitaminen </a:t>
                      </a: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Mineralen</a:t>
                      </a:r>
                    </a:p>
                  </a:txBody>
                  <a:tcPr marL="38448" marR="3844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45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Herhaling van basisstof 1 en 2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Voedselbederf en voedsel conserveren</a:t>
            </a:r>
            <a:endParaRPr lang="nl-NL" dirty="0" smtClean="0">
              <a:hlinkClick r:id="rId3"/>
            </a:endParaRPr>
          </a:p>
          <a:p>
            <a:r>
              <a:rPr lang="nl-NL" dirty="0" smtClean="0">
                <a:hlinkClick r:id="rId3"/>
              </a:rPr>
              <a:t>Korte samenvatting voedingsmiddelen, -stoffen en functies</a:t>
            </a:r>
            <a:endParaRPr lang="nl-NL" dirty="0" smtClean="0"/>
          </a:p>
          <a:p>
            <a:r>
              <a:rPr lang="nl-NL" dirty="0" smtClean="0">
                <a:hlinkClick r:id="rId4"/>
              </a:rPr>
              <a:t>Een nog iets uitgebreidere samenvatting</a:t>
            </a:r>
            <a:endParaRPr lang="nl-NL" dirty="0" smtClean="0"/>
          </a:p>
          <a:p>
            <a:r>
              <a:rPr lang="nl-NL" dirty="0" smtClean="0">
                <a:hlinkClick r:id="rId5"/>
              </a:rPr>
              <a:t>Een laatste. Let op: beschermende stoffen ontbreken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412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484" y="291383"/>
            <a:ext cx="2494935" cy="1325563"/>
          </a:xfrm>
        </p:spPr>
        <p:txBody>
          <a:bodyPr/>
          <a:lstStyle/>
          <a:p>
            <a:r>
              <a:rPr lang="nl-NL" dirty="0" smtClean="0"/>
              <a:t> Voedsel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23419" y="531353"/>
            <a:ext cx="8981768" cy="1592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Voedsel eet je bewerkt of onbewerkt. </a:t>
            </a:r>
          </a:p>
          <a:p>
            <a:pPr marL="0" indent="0">
              <a:buNone/>
            </a:pPr>
            <a:r>
              <a:rPr lang="nl-NL" dirty="0" smtClean="0"/>
              <a:t>Wat is een voorbeeld van voedsel dat je bewerkt eet?</a:t>
            </a:r>
          </a:p>
          <a:p>
            <a:pPr marL="0" indent="0">
              <a:buNone/>
            </a:pPr>
            <a:r>
              <a:rPr lang="nl-NL" dirty="0" smtClean="0"/>
              <a:t>Wat is een voorbeeld van voedsel dat je onbewerkt eet?</a:t>
            </a:r>
            <a:endParaRPr lang="nl-NL" dirty="0"/>
          </a:p>
        </p:txBody>
      </p:sp>
      <p:pic>
        <p:nvPicPr>
          <p:cNvPr id="2050" name="Picture 2" descr="Afbeeldingsresultaat voor groentemar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19" y="2123769"/>
            <a:ext cx="6659204" cy="443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9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6836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Voedsel geproduceerd met behulp van </a:t>
            </a:r>
            <a:r>
              <a:rPr lang="nl-NL" sz="6700" b="1" dirty="0" smtClean="0"/>
              <a:t>bacteriën</a:t>
            </a:r>
            <a:r>
              <a:rPr lang="nl-NL" sz="6000" b="1" dirty="0" smtClean="0"/>
              <a:t> </a:t>
            </a:r>
            <a:r>
              <a:rPr lang="nl-NL" dirty="0" smtClean="0"/>
              <a:t>              of               </a:t>
            </a:r>
            <a:r>
              <a:rPr lang="nl-NL" sz="6700" b="1" dirty="0" smtClean="0"/>
              <a:t>schimmels</a:t>
            </a:r>
            <a:endParaRPr lang="nl-NL" sz="67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8293" y="3347319"/>
            <a:ext cx="3082794" cy="2994486"/>
          </a:xfrm>
        </p:spPr>
        <p:txBody>
          <a:bodyPr>
            <a:normAutofit/>
          </a:bodyPr>
          <a:lstStyle/>
          <a:p>
            <a:r>
              <a:rPr lang="nl-NL" sz="5400" dirty="0" smtClean="0"/>
              <a:t>Zuurkool</a:t>
            </a:r>
          </a:p>
          <a:p>
            <a:r>
              <a:rPr lang="nl-NL" sz="5400" dirty="0" smtClean="0"/>
              <a:t>Yoghurt</a:t>
            </a:r>
          </a:p>
          <a:p>
            <a:r>
              <a:rPr lang="nl-NL" sz="5400" dirty="0" smtClean="0"/>
              <a:t>Kaas</a:t>
            </a:r>
            <a:endParaRPr lang="nl-NL" sz="5400" dirty="0"/>
          </a:p>
        </p:txBody>
      </p:sp>
      <p:sp>
        <p:nvSpPr>
          <p:cNvPr id="4" name="Tekstvak 3"/>
          <p:cNvSpPr txBox="1"/>
          <p:nvPr/>
        </p:nvSpPr>
        <p:spPr>
          <a:xfrm>
            <a:off x="7630088" y="3347320"/>
            <a:ext cx="37237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5400" dirty="0" smtClean="0"/>
              <a:t>Brood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5400" dirty="0" smtClean="0"/>
              <a:t>Bier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5400" dirty="0" smtClean="0"/>
              <a:t>Franse kaas</a:t>
            </a:r>
            <a:endParaRPr lang="nl-NL" sz="5400" dirty="0"/>
          </a:p>
        </p:txBody>
      </p:sp>
      <p:sp>
        <p:nvSpPr>
          <p:cNvPr id="5" name="PIJL-OMLAAG 4"/>
          <p:cNvSpPr/>
          <p:nvPr/>
        </p:nvSpPr>
        <p:spPr>
          <a:xfrm>
            <a:off x="2247374" y="20814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OMLAAG 5"/>
          <p:cNvSpPr/>
          <p:nvPr/>
        </p:nvSpPr>
        <p:spPr>
          <a:xfrm>
            <a:off x="8872298" y="2070658"/>
            <a:ext cx="484632" cy="1066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http://www.plattelandsklassen.be/system/files/styles/300x200/private/gist.jpg?itok=aSv5q0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21" y="2504241"/>
            <a:ext cx="2529233" cy="168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ccharomyces cerevisi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61" y="4406861"/>
            <a:ext cx="2257955" cy="22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5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11085" cy="1325563"/>
          </a:xfrm>
        </p:spPr>
        <p:txBody>
          <a:bodyPr/>
          <a:lstStyle/>
          <a:p>
            <a:r>
              <a:rPr lang="nl-NL" b="1" dirty="0" smtClean="0"/>
              <a:t>Verschillende bacteriën</a:t>
            </a:r>
            <a:endParaRPr lang="nl-NL" b="1" dirty="0"/>
          </a:p>
        </p:txBody>
      </p:sp>
      <p:pic>
        <p:nvPicPr>
          <p:cNvPr id="1026" name="Picture 2" descr="Afbeeldingsresultaat voor bacteriÃ«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11" y="828764"/>
            <a:ext cx="5483362" cy="309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bacteriÃ«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96" y="4770510"/>
            <a:ext cx="3970428" cy="1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bacteriÃ«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080" y="4326615"/>
            <a:ext cx="3277393" cy="218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phylococc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96301" y="5110754"/>
            <a:ext cx="3105967" cy="139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43996" y="2112174"/>
            <a:ext cx="56280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Zichtbaar voor het blote oog: kolonies op een Petri schaaltje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Microscopisch vergroot: staafjes, bolletjes, behaard en met staartjes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96498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683" y="355900"/>
            <a:ext cx="5704268" cy="1325563"/>
          </a:xfrm>
        </p:spPr>
        <p:txBody>
          <a:bodyPr/>
          <a:lstStyle/>
          <a:p>
            <a:r>
              <a:rPr lang="nl-NL" b="1" dirty="0" smtClean="0"/>
              <a:t>Verschillende schimmels</a:t>
            </a:r>
            <a:endParaRPr lang="nl-NL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96533" y="1446861"/>
            <a:ext cx="5369418" cy="2043313"/>
          </a:xfrm>
        </p:spPr>
        <p:txBody>
          <a:bodyPr>
            <a:normAutofit/>
          </a:bodyPr>
          <a:lstStyle/>
          <a:p>
            <a:r>
              <a:rPr lang="nl-NL" dirty="0" smtClean="0"/>
              <a:t>Op een Petri schaaltje</a:t>
            </a:r>
          </a:p>
          <a:p>
            <a:r>
              <a:rPr lang="nl-NL" dirty="0" smtClean="0"/>
              <a:t>Op brood</a:t>
            </a:r>
          </a:p>
          <a:p>
            <a:r>
              <a:rPr lang="nl-NL" dirty="0" smtClean="0"/>
              <a:t>Op aardbeien</a:t>
            </a:r>
          </a:p>
          <a:p>
            <a:r>
              <a:rPr lang="nl-NL" dirty="0" err="1" smtClean="0"/>
              <a:t>Paddestoelen</a:t>
            </a:r>
            <a:r>
              <a:rPr lang="nl-NL" dirty="0" smtClean="0"/>
              <a:t>: voortplanting</a:t>
            </a:r>
            <a:endParaRPr lang="nl-NL" dirty="0"/>
          </a:p>
        </p:txBody>
      </p:sp>
      <p:pic>
        <p:nvPicPr>
          <p:cNvPr id="2052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75" y="339142"/>
            <a:ext cx="5692462" cy="426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schimme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" y="3661233"/>
            <a:ext cx="4031088" cy="302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schimm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87909" y="4489846"/>
            <a:ext cx="3882936" cy="21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at voor schimm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68" y="4489846"/>
            <a:ext cx="2926269" cy="21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9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Voedselbederf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39258"/>
            <a:ext cx="8550499" cy="4961541"/>
          </a:xfrm>
        </p:spPr>
        <p:txBody>
          <a:bodyPr>
            <a:normAutofit lnSpcReduction="10000"/>
          </a:bodyPr>
          <a:lstStyle/>
          <a:p>
            <a:r>
              <a:rPr lang="nl-NL" dirty="0" smtClean="0">
                <a:hlinkClick r:id="rId2"/>
              </a:rPr>
              <a:t>Natuurlijk voedselbederf</a:t>
            </a:r>
            <a:r>
              <a:rPr lang="nl-NL" dirty="0" smtClean="0"/>
              <a:t>  </a:t>
            </a:r>
          </a:p>
          <a:p>
            <a:r>
              <a:rPr lang="nl-NL" dirty="0" smtClean="0"/>
              <a:t>Ook door schimmels en bacteriën </a:t>
            </a:r>
            <a:r>
              <a:rPr lang="nl-NL" dirty="0" smtClean="0">
                <a:sym typeface="Wingdings" panose="05000000000000000000" pitchFamily="2" charset="2"/>
              </a:rPr>
              <a:t> micro-organismen</a:t>
            </a:r>
            <a:endParaRPr lang="nl-NL" dirty="0" smtClean="0"/>
          </a:p>
          <a:p>
            <a:r>
              <a:rPr lang="nl-NL" dirty="0" smtClean="0"/>
              <a:t>Voedselvergiftiging door verkeerde micro-organismen</a:t>
            </a:r>
          </a:p>
          <a:p>
            <a:r>
              <a:rPr lang="nl-NL" dirty="0" smtClean="0"/>
              <a:t>Bekend: Salmonella</a:t>
            </a:r>
          </a:p>
          <a:p>
            <a:r>
              <a:rPr lang="nl-NL" dirty="0" smtClean="0"/>
              <a:t>Op rauw ei</a:t>
            </a:r>
          </a:p>
          <a:p>
            <a:r>
              <a:rPr lang="nl-NL" dirty="0" smtClean="0"/>
              <a:t>Op rauwe kip</a:t>
            </a:r>
          </a:p>
          <a:p>
            <a:r>
              <a:rPr lang="nl-NL" dirty="0" smtClean="0"/>
              <a:t>Enz. 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Voedsel beschermen tegen bederf: </a:t>
            </a:r>
            <a:r>
              <a:rPr lang="nl-NL" dirty="0" smtClean="0">
                <a:hlinkClick r:id="rId3"/>
              </a:rPr>
              <a:t>conserveren</a:t>
            </a:r>
            <a:endParaRPr lang="nl-NL" dirty="0"/>
          </a:p>
        </p:txBody>
      </p:sp>
      <p:pic>
        <p:nvPicPr>
          <p:cNvPr id="1026" name="Picture 2" descr="Bron: US gov, Wikimedia Commons (Publiek domei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28" y="2968406"/>
            <a:ext cx="2897639" cy="244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89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36337"/>
            <a:ext cx="10515600" cy="884126"/>
          </a:xfrm>
        </p:spPr>
        <p:txBody>
          <a:bodyPr/>
          <a:lstStyle/>
          <a:p>
            <a:pPr algn="ctr"/>
            <a:r>
              <a:rPr lang="nl-NL" b="1" dirty="0" smtClean="0"/>
              <a:t>Conserveren: houdbaar maken van voedsel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0476" y="1120463"/>
            <a:ext cx="8447468" cy="3631841"/>
          </a:xfrm>
        </p:spPr>
        <p:txBody>
          <a:bodyPr/>
          <a:lstStyle/>
          <a:p>
            <a:r>
              <a:rPr lang="nl-NL" dirty="0" smtClean="0"/>
              <a:t>Zorgen dat er geen micro-organismen kunnen groeien</a:t>
            </a:r>
          </a:p>
          <a:p>
            <a:r>
              <a:rPr lang="nl-NL" dirty="0" smtClean="0"/>
              <a:t>Door het voor hun te zuur, te zout of te zoet te maken </a:t>
            </a:r>
          </a:p>
          <a:p>
            <a:r>
              <a:rPr lang="nl-NL" dirty="0" smtClean="0"/>
              <a:t>Door het voedsel te drogen (geen vocht)</a:t>
            </a:r>
          </a:p>
          <a:p>
            <a:r>
              <a:rPr lang="nl-NL" dirty="0" smtClean="0"/>
              <a:t>Door het voedsel in te blikken (steriel)</a:t>
            </a:r>
          </a:p>
          <a:p>
            <a:r>
              <a:rPr lang="nl-NL" dirty="0" smtClean="0"/>
              <a:t>Door het voedsel vacuüm te verpakken (geen zuurstof)</a:t>
            </a:r>
          </a:p>
          <a:p>
            <a:r>
              <a:rPr lang="nl-NL" dirty="0" smtClean="0"/>
              <a:t>Door het voedsel in te vriezen (te koud)</a:t>
            </a:r>
          </a:p>
          <a:p>
            <a:r>
              <a:rPr lang="nl-NL" dirty="0" smtClean="0"/>
              <a:t>Door het voedsel te steriliseren (hitte of straling)</a:t>
            </a:r>
            <a:endParaRPr lang="nl-NL" dirty="0"/>
          </a:p>
        </p:txBody>
      </p:sp>
      <p:pic>
        <p:nvPicPr>
          <p:cNvPr id="3074" name="Picture 2" descr="Afbeeldingsresultaat voor conserveren van voeds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4752304"/>
            <a:ext cx="4184113" cy="20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conserveren van voeds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774269" y="4275785"/>
            <a:ext cx="3339146" cy="25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verpakte rookwor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87" y="4752303"/>
            <a:ext cx="3057045" cy="20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Voedingsmiddelen – Voedingsstoffen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8563377" cy="4351338"/>
          </a:xfrm>
        </p:spPr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Voedingsmiddelen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Alles wat je eet of drinkt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Twee soorten voedingsmiddelen: dierlijk en plantaardig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1 voedingsmiddel dat bij geen van twee hoort: ……….. ?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Voedingsstoffen</a:t>
            </a:r>
            <a:r>
              <a:rPr lang="nl-NL" dirty="0" smtClean="0">
                <a:sym typeface="Wingdings" panose="05000000000000000000" pitchFamily="2" charset="2"/>
              </a:rPr>
              <a:t>  de stoffen die je lichaam gebruikt om te kunnen leven, groeien, herstellen, werken enz.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Voedingsvezels</a:t>
            </a:r>
            <a:r>
              <a:rPr lang="nl-NL" dirty="0" smtClean="0">
                <a:sym typeface="Wingdings" panose="05000000000000000000" pitchFamily="2" charset="2"/>
              </a:rPr>
              <a:t>  wat je lichaam niet gebruikt en weer uitpoept, maar wat wel goed is voor je darmen</a:t>
            </a:r>
            <a:endParaRPr lang="nl-NL" dirty="0"/>
          </a:p>
        </p:txBody>
      </p:sp>
      <p:pic>
        <p:nvPicPr>
          <p:cNvPr id="4098" name="Picture 2" descr="https://40f944.cdn.tuxis.nl/images/stories/virtuemart/product/Kip%20-%20drumst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88" y="222891"/>
            <a:ext cx="2741545" cy="153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boontj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269" y="4320881"/>
            <a:ext cx="2438064" cy="24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erelateerde afbeel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2" y="2019355"/>
            <a:ext cx="2107797" cy="210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6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14007" y="203657"/>
            <a:ext cx="3549203" cy="2153176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/>
              <a:t>Voedsel-etiket  Krokante Muesli</a:t>
            </a:r>
            <a:endParaRPr lang="nl-NL" b="1" dirty="0"/>
          </a:p>
        </p:txBody>
      </p:sp>
      <p:pic>
        <p:nvPicPr>
          <p:cNvPr id="1026" name="Picture 2" descr="Afbeeldingsresultaat voor etiketten voedingsmidd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2" y="1236373"/>
            <a:ext cx="8823123" cy="54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398405" y="2987899"/>
            <a:ext cx="25020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Vul de tabel op pagina 21 van je boek in met de gegevens op dit etiket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385278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469</Words>
  <Application>Microsoft Office PowerPoint</Application>
  <PresentationFormat>Breedbeeld</PresentationFormat>
  <Paragraphs>87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Kantoorthema</vt:lpstr>
      <vt:lpstr> Basisstof 1 + 2 Voedsel – voedingsmiddelen – voedingsstoffen  </vt:lpstr>
      <vt:lpstr> Voedsel</vt:lpstr>
      <vt:lpstr>Voedsel geproduceerd met behulp van bacteriën               of               schimmels</vt:lpstr>
      <vt:lpstr>Verschillende bacteriën</vt:lpstr>
      <vt:lpstr>Verschillende schimmels</vt:lpstr>
      <vt:lpstr>Voedselbederf</vt:lpstr>
      <vt:lpstr>Conserveren: houdbaar maken van voedsel</vt:lpstr>
      <vt:lpstr>Voedingsmiddelen – Voedingsstoffen </vt:lpstr>
      <vt:lpstr>Voedsel-etiket  Krokante Muesli</vt:lpstr>
      <vt:lpstr>Abrikozen op siroop</vt:lpstr>
      <vt:lpstr>Zes verschillende soorten voedingsstoffen</vt:lpstr>
      <vt:lpstr>Functies van de voedingsstoffen = bruikbare stoffen</vt:lpstr>
      <vt:lpstr>Welke soort heeft welke functie?</vt:lpstr>
      <vt:lpstr>Herhaling van basisstof 1 en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5 Voeding en vertering</dc:title>
  <dc:creator>Henk v Straaten</dc:creator>
  <cp:lastModifiedBy>Henk v Straaten</cp:lastModifiedBy>
  <cp:revision>19</cp:revision>
  <dcterms:created xsi:type="dcterms:W3CDTF">2018-12-27T16:23:16Z</dcterms:created>
  <dcterms:modified xsi:type="dcterms:W3CDTF">2019-01-06T15:18:46Z</dcterms:modified>
</cp:coreProperties>
</file>